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6-1.png>
</file>

<file path=ppt/media/image-6-10.svg>
</file>

<file path=ppt/media/image-6-11.png>
</file>

<file path=ppt/media/image-6-12.sv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6-9.png>
</file>

<file path=ppt/media/image-7-1.png>
</file>

<file path=ppt/media/image-7-2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image" Target="../media/image-6-9.png"/><Relationship Id="rId10" Type="http://schemas.openxmlformats.org/officeDocument/2006/relationships/image" Target="../media/image-6-10.svg"/><Relationship Id="rId11" Type="http://schemas.openxmlformats.org/officeDocument/2006/relationships/image" Target="../media/image-6-11.png"/><Relationship Id="rId12" Type="http://schemas.openxmlformats.org/officeDocument/2006/relationships/image" Target="../media/image-6-12.svg"/><Relationship Id="rId13" Type="http://schemas.openxmlformats.org/officeDocument/2006/relationships/slideLayout" Target="../slideLayouts/slideLayout7.xml"/><Relationship Id="rId1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02136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Shopping Behavior Analysis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4837748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Uncovering patterns in retail data to drive better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38814" y="469106"/>
            <a:ext cx="7239000" cy="508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0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Business Recommendations &amp; Conclusion</a:t>
            </a:r>
            <a:endParaRPr lang="en-US" sz="3050" dirty="0"/>
          </a:p>
        </p:txBody>
      </p:sp>
      <p:sp>
        <p:nvSpPr>
          <p:cNvPr id="3" name="Shape 1"/>
          <p:cNvSpPr/>
          <p:nvPr/>
        </p:nvSpPr>
        <p:spPr>
          <a:xfrm>
            <a:off x="1938814" y="1317308"/>
            <a:ext cx="10752653" cy="1026081"/>
          </a:xfrm>
          <a:prstGeom prst="roundRect">
            <a:avLst>
              <a:gd name="adj" fmla="val 6959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961674" y="1340168"/>
            <a:ext cx="679966" cy="980361"/>
          </a:xfrm>
          <a:prstGeom prst="roundRect">
            <a:avLst>
              <a:gd name="adj" fmla="val 6466"/>
            </a:avLst>
          </a:prstGeom>
          <a:solidFill>
            <a:srgbClr val="FFFFF4"/>
          </a:solidFill>
          <a:ln/>
        </p:spPr>
      </p:sp>
      <p:sp>
        <p:nvSpPr>
          <p:cNvPr id="5" name="Text 3"/>
          <p:cNvSpPr/>
          <p:nvPr/>
        </p:nvSpPr>
        <p:spPr>
          <a:xfrm>
            <a:off x="2166580" y="1664613"/>
            <a:ext cx="254913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811542" y="1510070"/>
            <a:ext cx="306502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9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Improve Subscription Offers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2811542" y="1929646"/>
            <a:ext cx="9687163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Targeted promotions to convert non-subscribers.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1938814" y="2513290"/>
            <a:ext cx="10752653" cy="1026081"/>
          </a:xfrm>
          <a:prstGeom prst="roundRect">
            <a:avLst>
              <a:gd name="adj" fmla="val 6959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1961674" y="2536150"/>
            <a:ext cx="679966" cy="980361"/>
          </a:xfrm>
          <a:prstGeom prst="roundRect">
            <a:avLst>
              <a:gd name="adj" fmla="val 6466"/>
            </a:avLst>
          </a:prstGeom>
          <a:solidFill>
            <a:srgbClr val="FFFFF4"/>
          </a:solidFill>
          <a:ln/>
        </p:spPr>
      </p:sp>
      <p:sp>
        <p:nvSpPr>
          <p:cNvPr id="10" name="Text 8"/>
          <p:cNvSpPr/>
          <p:nvPr/>
        </p:nvSpPr>
        <p:spPr>
          <a:xfrm>
            <a:off x="2166580" y="2860596"/>
            <a:ext cx="254913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2811542" y="2706053"/>
            <a:ext cx="317301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9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Strengthen Loyalty Programs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2811542" y="3125629"/>
            <a:ext cx="9687163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 repeat customers for long-term engagement.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1938814" y="3709273"/>
            <a:ext cx="10752653" cy="1026081"/>
          </a:xfrm>
          <a:prstGeom prst="roundRect">
            <a:avLst>
              <a:gd name="adj" fmla="val 6959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1961674" y="3732133"/>
            <a:ext cx="679966" cy="980361"/>
          </a:xfrm>
          <a:prstGeom prst="roundRect">
            <a:avLst>
              <a:gd name="adj" fmla="val 6466"/>
            </a:avLst>
          </a:prstGeom>
          <a:solidFill>
            <a:srgbClr val="FFFFF4"/>
          </a:solidFill>
          <a:ln/>
        </p:spPr>
      </p:sp>
      <p:sp>
        <p:nvSpPr>
          <p:cNvPr id="15" name="Text 13"/>
          <p:cNvSpPr/>
          <p:nvPr/>
        </p:nvSpPr>
        <p:spPr>
          <a:xfrm>
            <a:off x="2166580" y="4056578"/>
            <a:ext cx="254913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2811542" y="3902035"/>
            <a:ext cx="3190161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9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Optimize Discount Strategies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2811542" y="4321612"/>
            <a:ext cx="9687163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Boost sales without unnecessary profit margin reduction.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1938814" y="4905256"/>
            <a:ext cx="10752653" cy="1026081"/>
          </a:xfrm>
          <a:prstGeom prst="roundRect">
            <a:avLst>
              <a:gd name="adj" fmla="val 6959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1961674" y="4928116"/>
            <a:ext cx="679966" cy="980361"/>
          </a:xfrm>
          <a:prstGeom prst="roundRect">
            <a:avLst>
              <a:gd name="adj" fmla="val 6466"/>
            </a:avLst>
          </a:prstGeom>
          <a:solidFill>
            <a:srgbClr val="FFFFF4"/>
          </a:solidFill>
          <a:ln/>
        </p:spPr>
      </p:sp>
      <p:sp>
        <p:nvSpPr>
          <p:cNvPr id="20" name="Text 18"/>
          <p:cNvSpPr/>
          <p:nvPr/>
        </p:nvSpPr>
        <p:spPr>
          <a:xfrm>
            <a:off x="2166580" y="5252561"/>
            <a:ext cx="254913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2811542" y="5098018"/>
            <a:ext cx="4129683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9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Focus on High-Performing Categories</a:t>
            </a:r>
            <a:endParaRPr lang="en-US" sz="1900" dirty="0"/>
          </a:p>
        </p:txBody>
      </p:sp>
      <p:sp>
        <p:nvSpPr>
          <p:cNvPr id="22" name="Text 20"/>
          <p:cNvSpPr/>
          <p:nvPr/>
        </p:nvSpPr>
        <p:spPr>
          <a:xfrm>
            <a:off x="2811542" y="5517594"/>
            <a:ext cx="9687163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Allocate more marketing and inventory resources.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1938814" y="6101239"/>
            <a:ext cx="10752653" cy="1026081"/>
          </a:xfrm>
          <a:prstGeom prst="roundRect">
            <a:avLst>
              <a:gd name="adj" fmla="val 6959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1961674" y="6124099"/>
            <a:ext cx="679966" cy="980361"/>
          </a:xfrm>
          <a:prstGeom prst="roundRect">
            <a:avLst>
              <a:gd name="adj" fmla="val 6466"/>
            </a:avLst>
          </a:prstGeom>
          <a:solidFill>
            <a:srgbClr val="FFFFF4"/>
          </a:solidFill>
          <a:ln/>
        </p:spPr>
      </p:sp>
      <p:sp>
        <p:nvSpPr>
          <p:cNvPr id="25" name="Text 23"/>
          <p:cNvSpPr/>
          <p:nvPr/>
        </p:nvSpPr>
        <p:spPr>
          <a:xfrm>
            <a:off x="2166580" y="6448544"/>
            <a:ext cx="254913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5</a:t>
            </a: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2811542" y="6294001"/>
            <a:ext cx="313110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9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Target High-Value Segments</a:t>
            </a:r>
            <a:endParaRPr lang="en-US" sz="1900" dirty="0"/>
          </a:p>
        </p:txBody>
      </p:sp>
      <p:sp>
        <p:nvSpPr>
          <p:cNvPr id="27" name="Text 25"/>
          <p:cNvSpPr/>
          <p:nvPr/>
        </p:nvSpPr>
        <p:spPr>
          <a:xfrm>
            <a:off x="2811542" y="6713577"/>
            <a:ext cx="9687163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 campaigns for top revenue-generating age groups.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1938814" y="7318534"/>
            <a:ext cx="10752653" cy="441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provides a strong foundation for data-driven decision-making, improving customer engagement and business performance.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28368"/>
            <a:ext cx="7556421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Project Overview: End-to-End Data Analytics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280190" y="2924889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291245"/>
            <a:ext cx="366474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3465552"/>
            <a:ext cx="3664744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Cleaning &amp; Transformation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6280190" y="4449366"/>
            <a:ext cx="366474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Using Python in Jupyter Notebook.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171748" y="2924889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748" y="3291245"/>
            <a:ext cx="3664863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0" name="Text 7"/>
          <p:cNvSpPr/>
          <p:nvPr/>
        </p:nvSpPr>
        <p:spPr>
          <a:xfrm>
            <a:off x="10171748" y="3465552"/>
            <a:ext cx="3664863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Storage &amp; Querying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10171748" y="4449366"/>
            <a:ext cx="366486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MySQL for efficient management.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5435798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802154"/>
            <a:ext cx="7556421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4" name="Text 11"/>
          <p:cNvSpPr/>
          <p:nvPr/>
        </p:nvSpPr>
        <p:spPr>
          <a:xfrm>
            <a:off x="6280190" y="5976461"/>
            <a:ext cx="4138851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Visualization &amp; Insights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6280190" y="6536412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Generating actionable insights with Power BI.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826" y="905470"/>
            <a:ext cx="7667149" cy="1261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8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Business Problem: Understanding Customer Interactions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224826" y="2483525"/>
            <a:ext cx="7667149" cy="5484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retail company needs deeper insights into customer product and service interactions.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224826" y="3269218"/>
            <a:ext cx="7667149" cy="2306836"/>
          </a:xfrm>
          <a:prstGeom prst="roundRect">
            <a:avLst>
              <a:gd name="adj" fmla="val 4757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01966" y="3269218"/>
            <a:ext cx="91440" cy="2306836"/>
          </a:xfrm>
          <a:prstGeom prst="roundRect">
            <a:avLst>
              <a:gd name="adj" fmla="val 96917"/>
            </a:avLst>
          </a:prstGeom>
          <a:solidFill>
            <a:srgbClr val="FF954F"/>
          </a:solidFill>
          <a:ln/>
        </p:spPr>
      </p:sp>
      <p:sp>
        <p:nvSpPr>
          <p:cNvPr id="7" name="Text 4"/>
          <p:cNvSpPr/>
          <p:nvPr/>
        </p:nvSpPr>
        <p:spPr>
          <a:xfrm>
            <a:off x="6527244" y="3503057"/>
            <a:ext cx="3033117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Challenges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6527244" y="4023955"/>
            <a:ext cx="713089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Identifying high-value and loyal customers.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527244" y="4371975"/>
            <a:ext cx="713089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Impact of discounts and subscriptions on revenue.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527244" y="4719995"/>
            <a:ext cx="713089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Best performing products and categories.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6527244" y="5068014"/>
            <a:ext cx="713089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Demographic influence on spending (age, gender).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4826" y="5787033"/>
            <a:ext cx="7667149" cy="1536978"/>
          </a:xfrm>
          <a:prstGeom prst="roundRect">
            <a:avLst>
              <a:gd name="adj" fmla="val 7139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01966" y="5787033"/>
            <a:ext cx="91440" cy="1536978"/>
          </a:xfrm>
          <a:prstGeom prst="roundRect">
            <a:avLst>
              <a:gd name="adj" fmla="val 96917"/>
            </a:avLst>
          </a:prstGeom>
          <a:solidFill>
            <a:srgbClr val="FF954F"/>
          </a:solidFill>
          <a:ln/>
        </p:spPr>
      </p:sp>
      <p:sp>
        <p:nvSpPr>
          <p:cNvPr id="14" name="Text 11"/>
          <p:cNvSpPr/>
          <p:nvPr/>
        </p:nvSpPr>
        <p:spPr>
          <a:xfrm>
            <a:off x="6527244" y="6020872"/>
            <a:ext cx="3033117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Core Question</a:t>
            </a:r>
            <a:endParaRPr lang="en-US" sz="2350" dirty="0"/>
          </a:p>
        </p:txBody>
      </p:sp>
      <p:sp>
        <p:nvSpPr>
          <p:cNvPr id="15" name="Text 12"/>
          <p:cNvSpPr/>
          <p:nvPr/>
        </p:nvSpPr>
        <p:spPr>
          <a:xfrm>
            <a:off x="6527244" y="6541770"/>
            <a:ext cx="7130891" cy="5484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can shopping data optimize marketing, retention, and product strategies?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0331" y="582573"/>
            <a:ext cx="4865608" cy="632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8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Project Objectives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740331" y="1638181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795814" y="1638895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</a:t>
            </a:r>
            <a:endParaRPr lang="en-US" sz="2850" dirty="0"/>
          </a:p>
        </p:txBody>
      </p:sp>
      <p:sp>
        <p:nvSpPr>
          <p:cNvPr id="5" name="Text 3"/>
          <p:cNvSpPr/>
          <p:nvPr/>
        </p:nvSpPr>
        <p:spPr>
          <a:xfrm>
            <a:off x="1427678" y="1704261"/>
            <a:ext cx="3040975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Clean &amp; Prepare Data</a:t>
            </a:r>
            <a:endParaRPr lang="en-US" sz="2350" dirty="0"/>
          </a:p>
        </p:txBody>
      </p:sp>
      <p:sp>
        <p:nvSpPr>
          <p:cNvPr id="6" name="Text 4"/>
          <p:cNvSpPr/>
          <p:nvPr/>
        </p:nvSpPr>
        <p:spPr>
          <a:xfrm>
            <a:off x="1427678" y="2226469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Using Python for customer shopping data.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740331" y="2924532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95814" y="2925247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</a:t>
            </a:r>
            <a:endParaRPr lang="en-US" sz="2850" dirty="0"/>
          </a:p>
        </p:txBody>
      </p:sp>
      <p:sp>
        <p:nvSpPr>
          <p:cNvPr id="9" name="Text 7"/>
          <p:cNvSpPr/>
          <p:nvPr/>
        </p:nvSpPr>
        <p:spPr>
          <a:xfrm>
            <a:off x="1427678" y="2990612"/>
            <a:ext cx="3040975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Store Structured Data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1427678" y="3512820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 MySQL for efficient querying.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40331" y="4210883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95814" y="4211598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</a:t>
            </a:r>
            <a:endParaRPr lang="en-US" sz="2850" dirty="0"/>
          </a:p>
        </p:txBody>
      </p:sp>
      <p:sp>
        <p:nvSpPr>
          <p:cNvPr id="13" name="Text 11"/>
          <p:cNvSpPr/>
          <p:nvPr/>
        </p:nvSpPr>
        <p:spPr>
          <a:xfrm>
            <a:off x="1427678" y="4276963"/>
            <a:ext cx="3040975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Perform SQL Analysis</a:t>
            </a:r>
            <a:endParaRPr lang="en-US" sz="2350" dirty="0"/>
          </a:p>
        </p:txBody>
      </p:sp>
      <p:sp>
        <p:nvSpPr>
          <p:cNvPr id="14" name="Text 12"/>
          <p:cNvSpPr/>
          <p:nvPr/>
        </p:nvSpPr>
        <p:spPr>
          <a:xfrm>
            <a:off x="1427678" y="4799171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answer real business questions.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0331" y="5497235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5814" y="5497949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</a:t>
            </a:r>
            <a:endParaRPr lang="en-US" sz="2850" dirty="0"/>
          </a:p>
        </p:txBody>
      </p:sp>
      <p:sp>
        <p:nvSpPr>
          <p:cNvPr id="17" name="Text 15"/>
          <p:cNvSpPr/>
          <p:nvPr/>
        </p:nvSpPr>
        <p:spPr>
          <a:xfrm>
            <a:off x="1427678" y="5563314"/>
            <a:ext cx="3788093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Build Interactive Dashboard</a:t>
            </a:r>
            <a:endParaRPr lang="en-US" sz="2350" dirty="0"/>
          </a:p>
        </p:txBody>
      </p:sp>
      <p:sp>
        <p:nvSpPr>
          <p:cNvPr id="18" name="Text 16"/>
          <p:cNvSpPr/>
          <p:nvPr/>
        </p:nvSpPr>
        <p:spPr>
          <a:xfrm>
            <a:off x="1427678" y="6085523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Visualize insights with Power BI.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40331" y="6783586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95814" y="6784300"/>
            <a:ext cx="364808" cy="474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5</a:t>
            </a:r>
            <a:endParaRPr lang="en-US" sz="2850" dirty="0"/>
          </a:p>
        </p:txBody>
      </p:sp>
      <p:sp>
        <p:nvSpPr>
          <p:cNvPr id="21" name="Text 19"/>
          <p:cNvSpPr/>
          <p:nvPr/>
        </p:nvSpPr>
        <p:spPr>
          <a:xfrm>
            <a:off x="1427678" y="6849666"/>
            <a:ext cx="3664029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Provide Recommendations</a:t>
            </a:r>
            <a:endParaRPr lang="en-US" sz="2350" dirty="0"/>
          </a:p>
        </p:txBody>
      </p:sp>
      <p:sp>
        <p:nvSpPr>
          <p:cNvPr id="22" name="Text 20"/>
          <p:cNvSpPr/>
          <p:nvPr/>
        </p:nvSpPr>
        <p:spPr>
          <a:xfrm>
            <a:off x="1427678" y="7371874"/>
            <a:ext cx="1246239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Data-driven business strategies.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82748" y="463629"/>
            <a:ext cx="5219700" cy="504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0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Dataset Description &amp; Quality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1982748" y="1372314"/>
            <a:ext cx="5126712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3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Records:</a:t>
            </a:r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3,900 purchases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1982748" y="1650325"/>
            <a:ext cx="5126712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3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Columns:</a:t>
            </a:r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18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1982748" y="1928336"/>
            <a:ext cx="5126712" cy="1095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3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Fields:</a:t>
            </a:r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Customer demographics (Age, Gender, Location), Purchase details (Item, Category, Amount, Season), Shopping behavior (Discount, Subscription, Review Rating), Transaction behavior (Previous Purchases, Frequency, Shipping Type).</a:t>
            </a:r>
            <a:endParaRPr lang="en-US" sz="13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322" y="1410295"/>
            <a:ext cx="5126712" cy="512671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28322" y="6726674"/>
            <a:ext cx="2423755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Quality Notes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7528322" y="7210306"/>
            <a:ext cx="5126712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values in Review Rating column.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528322" y="7488317"/>
            <a:ext cx="5126712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types and column naming required standardization.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61473" y="440531"/>
            <a:ext cx="6247805" cy="477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8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Preparation &amp; Cleaning (Python)</a:t>
            </a:r>
            <a:endParaRPr lang="en-US" sz="2850" dirty="0"/>
          </a:p>
        </p:txBody>
      </p:sp>
      <p:sp>
        <p:nvSpPr>
          <p:cNvPr id="3" name="Shape 1"/>
          <p:cNvSpPr/>
          <p:nvPr/>
        </p:nvSpPr>
        <p:spPr>
          <a:xfrm>
            <a:off x="2421255" y="1477566"/>
            <a:ext cx="159782" cy="718899"/>
          </a:xfrm>
          <a:prstGeom prst="roundRect">
            <a:avLst>
              <a:gd name="adj" fmla="val 42005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2261473" y="1367671"/>
            <a:ext cx="479346" cy="479346"/>
          </a:xfrm>
          <a:prstGeom prst="roundRect">
            <a:avLst>
              <a:gd name="adj" fmla="val 9538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381250" y="1487567"/>
            <a:ext cx="239673" cy="2396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900601" y="1397675"/>
            <a:ext cx="229707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Loading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2900601" y="1792010"/>
            <a:ext cx="9468207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dataset using pandas.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2660928" y="2596039"/>
            <a:ext cx="159782" cy="718899"/>
          </a:xfrm>
          <a:prstGeom prst="roundRect">
            <a:avLst>
              <a:gd name="adj" fmla="val 42005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2501146" y="2486144"/>
            <a:ext cx="479346" cy="479346"/>
          </a:xfrm>
          <a:prstGeom prst="roundRect">
            <a:avLst>
              <a:gd name="adj" fmla="val 9538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20923" y="2606040"/>
            <a:ext cx="239673" cy="23967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3140273" y="2516148"/>
            <a:ext cx="229707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Initial Exploration</a:t>
            </a:r>
            <a:endParaRPr lang="en-US" sz="1800" dirty="0"/>
          </a:p>
        </p:txBody>
      </p:sp>
      <p:sp>
        <p:nvSpPr>
          <p:cNvPr id="12" name="Text 8"/>
          <p:cNvSpPr/>
          <p:nvPr/>
        </p:nvSpPr>
        <p:spPr>
          <a:xfrm>
            <a:off x="3140273" y="2910483"/>
            <a:ext cx="9228534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Used .info() and .describe() for structure and distributions.</a:t>
            </a:r>
            <a:endParaRPr lang="en-US" sz="1250" dirty="0"/>
          </a:p>
        </p:txBody>
      </p:sp>
      <p:sp>
        <p:nvSpPr>
          <p:cNvPr id="13" name="Shape 9"/>
          <p:cNvSpPr/>
          <p:nvPr/>
        </p:nvSpPr>
        <p:spPr>
          <a:xfrm>
            <a:off x="2900601" y="3714512"/>
            <a:ext cx="159782" cy="718899"/>
          </a:xfrm>
          <a:prstGeom prst="roundRect">
            <a:avLst>
              <a:gd name="adj" fmla="val 42005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2740819" y="3604617"/>
            <a:ext cx="479346" cy="479346"/>
          </a:xfrm>
          <a:prstGeom prst="roundRect">
            <a:avLst>
              <a:gd name="adj" fmla="val 9538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60596" y="3724513"/>
            <a:ext cx="239673" cy="239673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3379946" y="3634621"/>
            <a:ext cx="2488644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Handling Missing Values</a:t>
            </a:r>
            <a:endParaRPr lang="en-US" sz="1800" dirty="0"/>
          </a:p>
        </p:txBody>
      </p:sp>
      <p:sp>
        <p:nvSpPr>
          <p:cNvPr id="17" name="Text 12"/>
          <p:cNvSpPr/>
          <p:nvPr/>
        </p:nvSpPr>
        <p:spPr>
          <a:xfrm>
            <a:off x="3379946" y="4028956"/>
            <a:ext cx="8988862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Filled missing review ratings with median per product category.</a:t>
            </a:r>
            <a:endParaRPr lang="en-US" sz="1250" dirty="0"/>
          </a:p>
        </p:txBody>
      </p:sp>
      <p:sp>
        <p:nvSpPr>
          <p:cNvPr id="18" name="Shape 13"/>
          <p:cNvSpPr/>
          <p:nvPr/>
        </p:nvSpPr>
        <p:spPr>
          <a:xfrm>
            <a:off x="3140273" y="4832985"/>
            <a:ext cx="159782" cy="718899"/>
          </a:xfrm>
          <a:prstGeom prst="roundRect">
            <a:avLst>
              <a:gd name="adj" fmla="val 42005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2980492" y="4723090"/>
            <a:ext cx="479346" cy="479346"/>
          </a:xfrm>
          <a:prstGeom prst="roundRect">
            <a:avLst>
              <a:gd name="adj" fmla="val 9538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00268" y="4842986"/>
            <a:ext cx="239673" cy="23967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3619619" y="4753094"/>
            <a:ext cx="2501622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Column Standardization</a:t>
            </a:r>
            <a:endParaRPr lang="en-US" sz="1800" dirty="0"/>
          </a:p>
        </p:txBody>
      </p:sp>
      <p:sp>
        <p:nvSpPr>
          <p:cNvPr id="22" name="Text 16"/>
          <p:cNvSpPr/>
          <p:nvPr/>
        </p:nvSpPr>
        <p:spPr>
          <a:xfrm>
            <a:off x="3619619" y="5147429"/>
            <a:ext cx="8749189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Converted column names to snake_case.</a:t>
            </a:r>
            <a:endParaRPr lang="en-US" sz="1250" dirty="0"/>
          </a:p>
        </p:txBody>
      </p:sp>
      <p:sp>
        <p:nvSpPr>
          <p:cNvPr id="23" name="Shape 17"/>
          <p:cNvSpPr/>
          <p:nvPr/>
        </p:nvSpPr>
        <p:spPr>
          <a:xfrm>
            <a:off x="2900601" y="5951458"/>
            <a:ext cx="159782" cy="718899"/>
          </a:xfrm>
          <a:prstGeom prst="roundRect">
            <a:avLst>
              <a:gd name="adj" fmla="val 42005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2740819" y="5841563"/>
            <a:ext cx="479346" cy="479346"/>
          </a:xfrm>
          <a:prstGeom prst="roundRect">
            <a:avLst>
              <a:gd name="adj" fmla="val 9538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860596" y="5961459"/>
            <a:ext cx="239673" cy="239673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3379946" y="5871567"/>
            <a:ext cx="229707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Feature Engineering</a:t>
            </a:r>
            <a:endParaRPr lang="en-US" sz="1800" dirty="0"/>
          </a:p>
        </p:txBody>
      </p:sp>
      <p:sp>
        <p:nvSpPr>
          <p:cNvPr id="27" name="Text 20"/>
          <p:cNvSpPr/>
          <p:nvPr/>
        </p:nvSpPr>
        <p:spPr>
          <a:xfrm>
            <a:off x="3379946" y="6265902"/>
            <a:ext cx="8988862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'age_group' and other derived fields.</a:t>
            </a:r>
            <a:endParaRPr lang="en-US" sz="1250" dirty="0"/>
          </a:p>
        </p:txBody>
      </p:sp>
      <p:sp>
        <p:nvSpPr>
          <p:cNvPr id="28" name="Shape 21"/>
          <p:cNvSpPr/>
          <p:nvPr/>
        </p:nvSpPr>
        <p:spPr>
          <a:xfrm>
            <a:off x="2660928" y="7069931"/>
            <a:ext cx="159782" cy="718899"/>
          </a:xfrm>
          <a:prstGeom prst="roundRect">
            <a:avLst>
              <a:gd name="adj" fmla="val 42005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29" name="Shape 22"/>
          <p:cNvSpPr/>
          <p:nvPr/>
        </p:nvSpPr>
        <p:spPr>
          <a:xfrm>
            <a:off x="2501146" y="6960037"/>
            <a:ext cx="479346" cy="479346"/>
          </a:xfrm>
          <a:prstGeom prst="roundRect">
            <a:avLst>
              <a:gd name="adj" fmla="val 9538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pic>
        <p:nvPicPr>
          <p:cNvPr id="30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620923" y="7079933"/>
            <a:ext cx="239673" cy="239673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3140273" y="6990040"/>
            <a:ext cx="229707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Export</a:t>
            </a:r>
            <a:endParaRPr lang="en-US" sz="1800" dirty="0"/>
          </a:p>
        </p:txBody>
      </p:sp>
      <p:sp>
        <p:nvSpPr>
          <p:cNvPr id="32" name="Text 24"/>
          <p:cNvSpPr/>
          <p:nvPr/>
        </p:nvSpPr>
        <p:spPr>
          <a:xfrm>
            <a:off x="3140273" y="7384375"/>
            <a:ext cx="9228534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Cleaned data saved for database loading.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31745" y="416004"/>
            <a:ext cx="7108865" cy="452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Database Integration (MySQL) &amp; SQL Analysis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2531745" y="1246227"/>
            <a:ext cx="2174200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MySQL Integration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2531745" y="1679972"/>
            <a:ext cx="4598908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database and defined tables.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2531745" y="1929408"/>
            <a:ext cx="4598908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Loaded cleaned dataset into MySQL.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2531745" y="2178844"/>
            <a:ext cx="4598908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Verified data insertion with SQL queries.</a:t>
            </a:r>
            <a:endParaRPr lang="en-US" sz="11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1745" y="2545556"/>
            <a:ext cx="4598908" cy="4598908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07129" y="1246227"/>
            <a:ext cx="2642711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SQL Analysis Questions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07129" y="1679972"/>
            <a:ext cx="4598908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Revenue by Gender &amp; Age Group.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507129" y="1929408"/>
            <a:ext cx="4598908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Spending Discount Users.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7507129" y="2178844"/>
            <a:ext cx="4598908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Top Rated Products &amp; Discount Dependent Products.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7507129" y="2428280"/>
            <a:ext cx="4598908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Subscribers vs. Non-Subscribers spending.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7507129" y="2677716"/>
            <a:ext cx="4598908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Segmentation &amp; Repeat Buyers.</a:t>
            </a:r>
            <a:endParaRPr lang="en-US" sz="1150" dirty="0"/>
          </a:p>
        </p:txBody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7129" y="3044428"/>
            <a:ext cx="4598908" cy="459890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96760"/>
            <a:ext cx="7556421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Power BI Dashboard: Customer Behavior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280190" y="3393281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dashboard for intuitive exploration of customer shopping patterns.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35137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3.9K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0190" y="5383173"/>
            <a:ext cx="23298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Customers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6280190" y="5943124"/>
            <a:ext cx="23298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unique customers.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893493" y="435137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3.75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8893493" y="5383173"/>
            <a:ext cx="23298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Avg. Review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8893493" y="5943124"/>
            <a:ext cx="23298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Overall satisfaction level.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1506795" y="435137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$59.76</a:t>
            </a:r>
            <a:endParaRPr lang="en-US" sz="5850" dirty="0"/>
          </a:p>
        </p:txBody>
      </p:sp>
      <p:sp>
        <p:nvSpPr>
          <p:cNvPr id="12" name="Text 9"/>
          <p:cNvSpPr/>
          <p:nvPr/>
        </p:nvSpPr>
        <p:spPr>
          <a:xfrm>
            <a:off x="11506795" y="5383173"/>
            <a:ext cx="23298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Avg. Purchase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11506795" y="5943124"/>
            <a:ext cx="23298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spending per transaction.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181" y="637103"/>
            <a:ext cx="6552605" cy="583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5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Dashboard Insights: Key Findings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83181" y="1708666"/>
            <a:ext cx="2805946" cy="364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Subscription Status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83181" y="2268617"/>
            <a:ext cx="3650694" cy="760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27% Subscribers, 73% Non-Subscribers. Opportunity for conversion.</a:t>
            </a:r>
            <a:endParaRPr lang="en-US" sz="15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81" y="3248978"/>
            <a:ext cx="3650694" cy="36506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817745" y="1708666"/>
            <a:ext cx="2875955" cy="364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Category Performance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817745" y="2268617"/>
            <a:ext cx="3650694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Clothing generates highest revenue and sales. Accessories follow closely.</a:t>
            </a:r>
            <a:endParaRPr lang="en-US" sz="15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745" y="2995374"/>
            <a:ext cx="3650694" cy="36506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83181" y="7338774"/>
            <a:ext cx="7777639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Young Adults are key revenue drivers, with Middle-aged customers also strong.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2026-01-19T02:32:41Z</dcterms:created>
  <dcterms:modified xsi:type="dcterms:W3CDTF">2026-01-19T02:32:41Z</dcterms:modified>
</cp:coreProperties>
</file>